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aleway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68ABB9-2635-4C0C-A5D1-F271998A543F}">
  <a:tblStyle styleId="{E368ABB9-2635-4C0C-A5D1-F271998A54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-italic.fntdata"/><Relationship Id="rId10" Type="http://schemas.openxmlformats.org/officeDocument/2006/relationships/slide" Target="slides/slide4.xml"/><Relationship Id="rId54" Type="http://schemas.openxmlformats.org/officeDocument/2006/relationships/font" Target="fonts/Raleway-bold.fntdata"/><Relationship Id="rId13" Type="http://schemas.openxmlformats.org/officeDocument/2006/relationships/slide" Target="slides/slide7.xml"/><Relationship Id="rId57" Type="http://schemas.openxmlformats.org/officeDocument/2006/relationships/font" Target="fonts/Lato-regular.fntdata"/><Relationship Id="rId12" Type="http://schemas.openxmlformats.org/officeDocument/2006/relationships/slide" Target="slides/slide6.xml"/><Relationship Id="rId56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59" Type="http://schemas.openxmlformats.org/officeDocument/2006/relationships/font" Target="fonts/Lato-italic.fntdata"/><Relationship Id="rId14" Type="http://schemas.openxmlformats.org/officeDocument/2006/relationships/slide" Target="slides/slide8.xml"/><Relationship Id="rId58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f939498f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f939498f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bc8c8384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bc8c8384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9bc8c8384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9bc8c8384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bc8c8384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bc8c8384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9bc8c8384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9bc8c8384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bc8c838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bc8c838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bc8c8384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9bc8c8384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https://towardsdatascience.com/understanding-principal-component-analysis-ddaf350a363a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bc8c8384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bc8c8384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bc8c8384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bc8c8384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f939498f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9f939498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9bc8c83844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9bc8c8384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bc8c8384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bc8c8384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9bc8c8384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9bc8c8384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bc8c8384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9bc8c8384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bc8c83844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9bc8c83844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9f939498f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9f939498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bc8c8384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9bc8c8384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bc8c8384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bc8c8384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9cc768e66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9cc768e66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9cc768e66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9cc768e66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9cc768e66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9cc768e66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bc8c8384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bc8c8384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cc768e66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cc768e66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9f939498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9f939498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9f939498f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9f939498f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9cc768e66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9cc768e66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9cc768e66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9cc768e66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cc768e66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9cc768e66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9f939498f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9f939498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9cc768e66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9cc768e66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9cc768e66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9cc768e66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9cc768e66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9cc768e66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bc8c8384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bc8c838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9cc768e662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9cc768e66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9f939498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9f939498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cc768e66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9cc768e66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9cc768e66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9cc768e66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9cc768e66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9cc768e66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9cc768e66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9cc768e66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9bc8c8384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9bc8c8384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bc8c8384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9bc8c8384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9bc8c8384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9bc8c8384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bc8c8384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9bc8c8384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bc8c8384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bc8c8384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bc8c83844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bc8c8384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9" Type="http://schemas.openxmlformats.org/officeDocument/2006/relationships/image" Target="../media/image24.jpg"/><Relationship Id="rId5" Type="http://schemas.openxmlformats.org/officeDocument/2006/relationships/image" Target="../media/image23.jpg"/><Relationship Id="rId6" Type="http://schemas.openxmlformats.org/officeDocument/2006/relationships/image" Target="../media/image20.jpg"/><Relationship Id="rId7" Type="http://schemas.openxmlformats.org/officeDocument/2006/relationships/image" Target="../media/image25.jpg"/><Relationship Id="rId8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Relationship Id="rId4" Type="http://schemas.openxmlformats.org/officeDocument/2006/relationships/image" Target="../media/image28.jpg"/><Relationship Id="rId9" Type="http://schemas.openxmlformats.org/officeDocument/2006/relationships/image" Target="../media/image27.jpg"/><Relationship Id="rId5" Type="http://schemas.openxmlformats.org/officeDocument/2006/relationships/image" Target="../media/image22.jpg"/><Relationship Id="rId6" Type="http://schemas.openxmlformats.org/officeDocument/2006/relationships/image" Target="../media/image32.jpg"/><Relationship Id="rId7" Type="http://schemas.openxmlformats.org/officeDocument/2006/relationships/image" Target="../media/image26.jpg"/><Relationship Id="rId8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5" Type="http://schemas.openxmlformats.org/officeDocument/2006/relationships/image" Target="../media/image33.jpg"/><Relationship Id="rId6" Type="http://schemas.openxmlformats.org/officeDocument/2006/relationships/image" Target="../media/image39.jpg"/><Relationship Id="rId7" Type="http://schemas.openxmlformats.org/officeDocument/2006/relationships/image" Target="../media/image37.jpg"/><Relationship Id="rId8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7.jpg"/><Relationship Id="rId5" Type="http://schemas.openxmlformats.org/officeDocument/2006/relationships/image" Target="../media/image45.jpg"/><Relationship Id="rId6" Type="http://schemas.openxmlformats.org/officeDocument/2006/relationships/image" Target="../media/image44.jpg"/><Relationship Id="rId7" Type="http://schemas.openxmlformats.org/officeDocument/2006/relationships/image" Target="../media/image46.jpg"/><Relationship Id="rId8" Type="http://schemas.openxmlformats.org/officeDocument/2006/relationships/image" Target="../media/image4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g"/><Relationship Id="rId4" Type="http://schemas.openxmlformats.org/officeDocument/2006/relationships/image" Target="../media/image50.jpg"/><Relationship Id="rId5" Type="http://schemas.openxmlformats.org/officeDocument/2006/relationships/image" Target="../media/image56.jpg"/><Relationship Id="rId6" Type="http://schemas.openxmlformats.org/officeDocument/2006/relationships/image" Target="../media/image4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jp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6" Type="http://schemas.openxmlformats.org/officeDocument/2006/relationships/image" Target="../media/image5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5" Type="http://schemas.openxmlformats.org/officeDocument/2006/relationships/image" Target="../media/image59.jpg"/><Relationship Id="rId6" Type="http://schemas.openxmlformats.org/officeDocument/2006/relationships/image" Target="../media/image5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jpg"/><Relationship Id="rId4" Type="http://schemas.openxmlformats.org/officeDocument/2006/relationships/image" Target="../media/image60.jpg"/><Relationship Id="rId5" Type="http://schemas.openxmlformats.org/officeDocument/2006/relationships/image" Target="../media/image63.jpg"/><Relationship Id="rId6" Type="http://schemas.openxmlformats.org/officeDocument/2006/relationships/image" Target="../media/image6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jpg"/><Relationship Id="rId4" Type="http://schemas.openxmlformats.org/officeDocument/2006/relationships/image" Target="../media/image64.jpg"/><Relationship Id="rId5" Type="http://schemas.openxmlformats.org/officeDocument/2006/relationships/image" Target="../media/image66.jpg"/><Relationship Id="rId6" Type="http://schemas.openxmlformats.org/officeDocument/2006/relationships/image" Target="../media/image6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Relationship Id="rId4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</a:rPr>
              <a:t>Final Project: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Channel-Agnostic Strategies in Deep Learning for EEG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521450"/>
            <a:ext cx="76881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Soren Madsen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Goh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LSTM Autoencoder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499125" y="2104425"/>
            <a:ext cx="4731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Takes input sequence - learns </a:t>
            </a:r>
            <a:r>
              <a:rPr lang="en"/>
              <a:t>representation</a:t>
            </a:r>
            <a:r>
              <a:rPr lang="en"/>
              <a:t> of sequence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Decodes learned representation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Reconstruct input sequence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Predict future </a:t>
            </a:r>
            <a:r>
              <a:rPr lang="en"/>
              <a:t>sequence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Uses LSTM blocks for encoder &amp; </a:t>
            </a:r>
            <a:r>
              <a:rPr lang="en"/>
              <a:t>decoders 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525" y="2044625"/>
            <a:ext cx="3608476" cy="215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9450" y="1322450"/>
            <a:ext cx="7688400" cy="26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deep learning</a:t>
            </a:r>
            <a:r>
              <a:rPr lang="en"/>
              <a:t> solutions suffer from brittle design that restricts the use of the trained model to devices that mimic the hardware setup used in the original publication.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Questions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2939125" y="2186925"/>
            <a:ext cx="5986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Can we find a channel agnostic form for EEG data on which to train?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Does this new form reduce the data well?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What other techniques of data reduction might be useful?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Can we maintain SOTA performance?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95425"/>
            <a:ext cx="2126475" cy="21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Exploration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729450" y="2078875"/>
            <a:ext cx="5256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Develop channel-agnostic </a:t>
            </a:r>
            <a:r>
              <a:rPr lang="en" sz="1500"/>
              <a:t>representation</a:t>
            </a:r>
            <a:r>
              <a:rPr lang="en" sz="1500"/>
              <a:t> of brain activity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Digital filtering, resampling, and artifact removal of EOG and EMG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What does this form look like?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Topographical?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Cortical surface map?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Beamforming?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Dynamic Imaging of Coherent Sources (DICS)</a:t>
            </a:r>
            <a:endParaRPr sz="1500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050" y="1318650"/>
            <a:ext cx="229110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Challenges</a:t>
            </a:r>
            <a:endParaRPr/>
          </a:p>
        </p:txBody>
      </p:sp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174" name="Google Shape;174;p26"/>
          <p:cNvSpPr txBox="1"/>
          <p:nvPr>
            <p:ph idx="2" type="body"/>
          </p:nvPr>
        </p:nvSpPr>
        <p:spPr>
          <a:xfrm>
            <a:off x="5022950" y="1318650"/>
            <a:ext cx="3794400" cy="27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Magnitude of data we were creating and training on (over 3.5 Petabytes)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Training data didn’t have head models for subjects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Too many assumptions about the mechanics to have explainable results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</a:rPr>
              <a:t>The Pivot</a:t>
            </a:r>
            <a:r>
              <a:rPr lang="en">
                <a:solidFill>
                  <a:srgbClr val="9FC5E8"/>
                </a:solidFill>
              </a:rPr>
              <a:t>: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Channel-</a:t>
            </a:r>
            <a:r>
              <a:rPr lang="en">
                <a:highlight>
                  <a:srgbClr val="F4CCCC"/>
                </a:highlight>
              </a:rPr>
              <a:t>Reduction</a:t>
            </a:r>
            <a:r>
              <a:rPr lang="en"/>
              <a:t> Strategies in Deep Learning for EEG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" type="subTitle"/>
          </p:nvPr>
        </p:nvSpPr>
        <p:spPr>
          <a:xfrm>
            <a:off x="729450" y="3521450"/>
            <a:ext cx="7688100" cy="1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Soren Madsen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Goh</a:t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New Approach (part 1)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4857100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Reduction Methods: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KPCA with kernel types: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Linear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Polynomial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Radial basis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Sigmoid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Cosine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LSTM Autoencoder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075" y="2171950"/>
            <a:ext cx="2938450" cy="19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729450" y="4624825"/>
            <a:ext cx="441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https://towardsdatascience.com/understanding-principal-component-analysis-ddaf350a363a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Components Analysis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729450" y="232740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Compute covariance matrix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Find eigenvalues and eigenvectors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Retain only the number of components necessary to capture variance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025" y="2006250"/>
            <a:ext cx="4335575" cy="272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PCA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500" y="2464600"/>
            <a:ext cx="2519801" cy="2015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30"/>
          <p:cNvSpPr/>
          <p:nvPr/>
        </p:nvSpPr>
        <p:spPr>
          <a:xfrm>
            <a:off x="3907500" y="3137575"/>
            <a:ext cx="1329000" cy="66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365" y="2464600"/>
            <a:ext cx="2467161" cy="20158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30"/>
          <p:cNvSpPr txBox="1"/>
          <p:nvPr/>
        </p:nvSpPr>
        <p:spPr>
          <a:xfrm>
            <a:off x="745600" y="1977450"/>
            <a:ext cx="76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Dimensionality reduction via kernel function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transformation before PCA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745600" y="4722075"/>
            <a:ext cx="381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https://en.wikipedia.org/wiki/Kernel_principal_component_analysis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Autoencoder</a:t>
            </a:r>
            <a:endParaRPr/>
          </a:p>
        </p:txBody>
      </p:sp>
      <p:sp>
        <p:nvSpPr>
          <p:cNvPr id="211" name="Google Shape;211;p31"/>
          <p:cNvSpPr txBox="1"/>
          <p:nvPr>
            <p:ph idx="2" type="body"/>
          </p:nvPr>
        </p:nvSpPr>
        <p:spPr>
          <a:xfrm>
            <a:off x="4643604" y="23074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Deep learning dimensionality- </a:t>
            </a:r>
            <a:r>
              <a:rPr lang="en" sz="1500"/>
              <a:t>reduction approach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Condense data into smaller, encoded representation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Then, recreate the original sequence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050" y="2155075"/>
            <a:ext cx="3443750" cy="20924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Improve deep learning techniques for motor imagery classification.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New Approach (part 2)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729325" y="2078875"/>
            <a:ext cx="4403400" cy="28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Selection Methods: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Which electrodes contribute most to accurate readings?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Frontal lobe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Temporal lobe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Parietal lobe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Occipital lobe</a:t>
            </a:r>
            <a:endParaRPr sz="1300"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650" y="752601"/>
            <a:ext cx="3037675" cy="20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700" y="2874300"/>
            <a:ext cx="2746776" cy="21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729450" y="4652400"/>
            <a:ext cx="392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https://qbi.uq.edu.au/brain/brain-anatomy/lobes-brain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and Model Training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729325" y="2078875"/>
            <a:ext cx="6315900" cy="24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All models trained on High Gamma Dataset with simple preprocessing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Low pass: 5Hz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High pass: 120 Hz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Resample: 250Hz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ICA artifact removal: 20 components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Dimensionality reduction and channel selection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Trained on whole trial vs. cropped trials (time-saving)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Loss: Negative Log-Likelihood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729325" y="2078875"/>
            <a:ext cx="3774300" cy="26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L2 Regularization: 0.01 - 0.1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Encourages sparsity in weights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Batch Size: 30 - 90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Utilizes GPU memory on WAVE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Optimizer: Adam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Common, captures </a:t>
            </a:r>
            <a:r>
              <a:rPr lang="en" sz="1500"/>
              <a:t>statistical</a:t>
            </a:r>
            <a:r>
              <a:rPr lang="en" sz="1500"/>
              <a:t> trends in loss to augment learning rate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Selection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10-5 system 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Extension of 10-20 system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128 electrodes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Distance to adjacent electrode, 5% or 10% percent of total front-back, left-right </a:t>
            </a:r>
            <a:r>
              <a:rPr lang="en" sz="1500"/>
              <a:t>distance</a:t>
            </a:r>
            <a:r>
              <a:rPr lang="en" sz="1500"/>
              <a:t> of the skull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000" y="1318650"/>
            <a:ext cx="3374525" cy="32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PCA &amp; KPCA</a:t>
            </a:r>
            <a:endParaRPr sz="2600"/>
          </a:p>
        </p:txBody>
      </p:sp>
      <p:sp>
        <p:nvSpPr>
          <p:cNvPr id="251" name="Google Shape;251;p37"/>
          <p:cNvSpPr txBox="1"/>
          <p:nvPr/>
        </p:nvSpPr>
        <p:spPr>
          <a:xfrm>
            <a:off x="729450" y="4138575"/>
            <a:ext cx="57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Google Shape;256;p38"/>
          <p:cNvGraphicFramePr/>
          <p:nvPr/>
        </p:nvGraphicFramePr>
        <p:xfrm>
          <a:off x="1168200" y="178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{E368ABB9-2635-4C0C-A5D1-F271998A543F}</a:tableStyleId>
              </a:tblPr>
              <a:tblGrid>
                <a:gridCol w="903925"/>
                <a:gridCol w="771525"/>
                <a:gridCol w="837725"/>
                <a:gridCol w="837725"/>
                <a:gridCol w="837725"/>
                <a:gridCol w="837725"/>
                <a:gridCol w="837725"/>
                <a:gridCol w="837725"/>
              </a:tblGrid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Linear KPCA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Poly KPCA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RBF KPCA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Sigmoid KPCA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Cosine KPCA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Baseline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Shallow ConvNet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79.6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39.4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35.6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35.9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40.6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37.4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91.9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Deep ConvNet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63.6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35.3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32.1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33.3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36.2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34.8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86.3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EEGNet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75.2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41.8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35.2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36.3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40.4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38.5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82.2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EEG-Inception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63.6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228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35.8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31.1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31.1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36.5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35.0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74.8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57" name="Google Shape;257;p38"/>
          <p:cNvSpPr txBox="1"/>
          <p:nvPr/>
        </p:nvSpPr>
        <p:spPr>
          <a:xfrm>
            <a:off x="1168200" y="1318275"/>
            <a:ext cx="68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Validation Accuracy of Models Trained on Dimensionality-Reduction Datasets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ConvNet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601" y="2216594"/>
            <a:ext cx="2005675" cy="12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600" y="3612275"/>
            <a:ext cx="2005675" cy="12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612" y="906825"/>
            <a:ext cx="2005663" cy="13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6275" y="905680"/>
            <a:ext cx="2005674" cy="124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6275" y="2188759"/>
            <a:ext cx="2005676" cy="132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6275" y="3548527"/>
            <a:ext cx="2005675" cy="140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450" y="2210598"/>
            <a:ext cx="3560276" cy="2397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</a:t>
            </a:r>
            <a:r>
              <a:rPr lang="en"/>
              <a:t> ConvNet</a:t>
            </a:r>
            <a:endParaRPr/>
          </a:p>
        </p:txBody>
      </p:sp>
      <p:pic>
        <p:nvPicPr>
          <p:cNvPr id="275" name="Google Shape;275;p40"/>
          <p:cNvPicPr preferRelativeResize="0"/>
          <p:nvPr/>
        </p:nvPicPr>
        <p:blipFill rotWithShape="1">
          <a:blip r:embed="rId3">
            <a:alphaModFix/>
          </a:blip>
          <a:srcRect b="1446" l="0" r="0" t="1446"/>
          <a:stretch/>
        </p:blipFill>
        <p:spPr>
          <a:xfrm>
            <a:off x="4690601" y="2216594"/>
            <a:ext cx="2005674" cy="12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0"/>
          <p:cNvPicPr preferRelativeResize="0"/>
          <p:nvPr/>
        </p:nvPicPr>
        <p:blipFill rotWithShape="1">
          <a:blip r:embed="rId4">
            <a:alphaModFix/>
          </a:blip>
          <a:srcRect b="1418" l="0" r="0" t="1408"/>
          <a:stretch/>
        </p:blipFill>
        <p:spPr>
          <a:xfrm>
            <a:off x="4690600" y="3612275"/>
            <a:ext cx="2005674" cy="12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 rotWithShape="1">
          <a:blip r:embed="rId5">
            <a:alphaModFix/>
          </a:blip>
          <a:srcRect b="1437" l="0" r="0" t="1437"/>
          <a:stretch/>
        </p:blipFill>
        <p:spPr>
          <a:xfrm>
            <a:off x="4690612" y="906825"/>
            <a:ext cx="2005664" cy="13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 rotWithShape="1">
          <a:blip r:embed="rId6">
            <a:alphaModFix/>
          </a:blip>
          <a:srcRect b="1418" l="0" r="0" t="1428"/>
          <a:stretch/>
        </p:blipFill>
        <p:spPr>
          <a:xfrm>
            <a:off x="6696275" y="905680"/>
            <a:ext cx="2005674" cy="124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1512" l="0" r="0" t="1512"/>
          <a:stretch/>
        </p:blipFill>
        <p:spPr>
          <a:xfrm>
            <a:off x="6696275" y="2188759"/>
            <a:ext cx="2005676" cy="132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1559" l="0" r="0" t="1550"/>
          <a:stretch/>
        </p:blipFill>
        <p:spPr>
          <a:xfrm>
            <a:off x="6696275" y="3548527"/>
            <a:ext cx="2005676" cy="140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 rotWithShape="1">
          <a:blip r:embed="rId9">
            <a:alphaModFix/>
          </a:blip>
          <a:srcRect b="1484" l="0" r="0" t="1494"/>
          <a:stretch/>
        </p:blipFill>
        <p:spPr>
          <a:xfrm>
            <a:off x="729450" y="2210598"/>
            <a:ext cx="3560276" cy="2397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EEGNet</a:t>
            </a: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 b="0" l="-5150" r="-5139" t="0"/>
          <a:stretch/>
        </p:blipFill>
        <p:spPr>
          <a:xfrm>
            <a:off x="4690600" y="2204625"/>
            <a:ext cx="2005674" cy="12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 rotWithShape="1">
          <a:blip r:embed="rId4">
            <a:alphaModFix/>
          </a:blip>
          <a:srcRect b="-2213" l="-8193" r="-8193" t="-2213"/>
          <a:stretch/>
        </p:blipFill>
        <p:spPr>
          <a:xfrm>
            <a:off x="4690600" y="3612275"/>
            <a:ext cx="2005674" cy="12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 rotWithShape="1">
          <a:blip r:embed="rId5">
            <a:alphaModFix/>
          </a:blip>
          <a:srcRect b="4798" l="0" r="0" t="-2521"/>
          <a:stretch/>
        </p:blipFill>
        <p:spPr>
          <a:xfrm>
            <a:off x="4690600" y="801425"/>
            <a:ext cx="2005676" cy="140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 rotWithShape="1">
          <a:blip r:embed="rId6">
            <a:alphaModFix/>
          </a:blip>
          <a:srcRect b="5005" l="0" r="0" t="-525"/>
          <a:stretch/>
        </p:blipFill>
        <p:spPr>
          <a:xfrm>
            <a:off x="6696275" y="828974"/>
            <a:ext cx="2005675" cy="13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 rotWithShape="1">
          <a:blip r:embed="rId7">
            <a:alphaModFix/>
          </a:blip>
          <a:srcRect b="0" l="-4932" r="-4921" t="0"/>
          <a:stretch/>
        </p:blipFill>
        <p:spPr>
          <a:xfrm>
            <a:off x="6696275" y="2188759"/>
            <a:ext cx="2005676" cy="132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8">
            <a:alphaModFix/>
          </a:blip>
          <a:srcRect b="0" l="-4158" r="-4148" t="0"/>
          <a:stretch/>
        </p:blipFill>
        <p:spPr>
          <a:xfrm>
            <a:off x="6696275" y="3548525"/>
            <a:ext cx="2005674" cy="140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9450" y="1967075"/>
            <a:ext cx="3560275" cy="273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7800" y="624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High Gamma Dataset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7800" y="1398100"/>
            <a:ext cx="3774300" cy="31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quality motor imagery dataset: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14 subjects with over 800 trials each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4.5 second event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4 classes: left hand, right hand, feet, rest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128 electrodes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Introduce SOTA model architectures: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Shallow ConvNet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Deep ConvNet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EEG-Inception</a:t>
            </a:r>
            <a:endParaRPr/>
          </a:p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b="2426" l="0" r="0" t="2426"/>
          <a:stretch/>
        </p:blipFill>
        <p:spPr>
          <a:xfrm>
            <a:off x="4690601" y="2216594"/>
            <a:ext cx="2005675" cy="12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2"/>
          <p:cNvPicPr preferRelativeResize="0"/>
          <p:nvPr/>
        </p:nvPicPr>
        <p:blipFill rotWithShape="1">
          <a:blip r:embed="rId4">
            <a:alphaModFix/>
          </a:blip>
          <a:srcRect b="2487" l="-3273" r="0" t="-796"/>
          <a:stretch/>
        </p:blipFill>
        <p:spPr>
          <a:xfrm>
            <a:off x="4690600" y="3612275"/>
            <a:ext cx="2005676" cy="12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 rotWithShape="1">
          <a:blip r:embed="rId5">
            <a:alphaModFix/>
          </a:blip>
          <a:srcRect b="2444" l="0" r="0" t="2444"/>
          <a:stretch/>
        </p:blipFill>
        <p:spPr>
          <a:xfrm>
            <a:off x="4690612" y="906825"/>
            <a:ext cx="2005663" cy="13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 rotWithShape="1">
          <a:blip r:embed="rId6">
            <a:alphaModFix/>
          </a:blip>
          <a:srcRect b="2380" l="0" r="0" t="2390"/>
          <a:stretch/>
        </p:blipFill>
        <p:spPr>
          <a:xfrm>
            <a:off x="6696275" y="905680"/>
            <a:ext cx="2005675" cy="124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/>
          <p:cNvPicPr preferRelativeResize="0"/>
          <p:nvPr/>
        </p:nvPicPr>
        <p:blipFill rotWithShape="1">
          <a:blip r:embed="rId7">
            <a:alphaModFix/>
          </a:blip>
          <a:srcRect b="0" l="-4466" r="-4466" t="-3412"/>
          <a:stretch/>
        </p:blipFill>
        <p:spPr>
          <a:xfrm>
            <a:off x="6696275" y="2188759"/>
            <a:ext cx="2005675" cy="132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2"/>
          <p:cNvPicPr preferRelativeResize="0"/>
          <p:nvPr/>
        </p:nvPicPr>
        <p:blipFill rotWithShape="1">
          <a:blip r:embed="rId8">
            <a:alphaModFix/>
          </a:blip>
          <a:srcRect b="-3157" l="-5765" r="-5754" t="-3157"/>
          <a:stretch/>
        </p:blipFill>
        <p:spPr>
          <a:xfrm>
            <a:off x="6696275" y="3548527"/>
            <a:ext cx="2005676" cy="140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 rotWithShape="1">
          <a:blip r:embed="rId9">
            <a:alphaModFix/>
          </a:blip>
          <a:srcRect b="1830" l="0" r="0" t="1839"/>
          <a:stretch/>
        </p:blipFill>
        <p:spPr>
          <a:xfrm>
            <a:off x="729450" y="2210598"/>
            <a:ext cx="3560276" cy="2397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43"/>
          <p:cNvGraphicFramePr/>
          <p:nvPr/>
        </p:nvGraphicFramePr>
        <p:xfrm>
          <a:off x="1168200" y="178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{E368ABB9-2635-4C0C-A5D1-F271998A543F}</a:tableStyleId>
              </a:tblPr>
              <a:tblGrid>
                <a:gridCol w="903925"/>
                <a:gridCol w="771525"/>
                <a:gridCol w="837725"/>
                <a:gridCol w="837725"/>
                <a:gridCol w="837725"/>
                <a:gridCol w="837725"/>
                <a:gridCol w="837725"/>
                <a:gridCol w="837725"/>
              </a:tblGrid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Linear KPCA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Poly KPCA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RBF KPCA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Sigmoid KPCA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Cosine KPCA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Baseline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Shallow ConvNet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40.6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37.0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90000"/>
                          </a:solidFill>
                        </a:rPr>
                        <a:t>33.0</a:t>
                      </a:r>
                      <a:endParaRPr b="1"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33.3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36.3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33.9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85.3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Deep ConvNet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42.0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34.0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29.7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31.6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32.1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33.2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83.1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EEGNet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90000"/>
                          </a:solidFill>
                        </a:rPr>
                        <a:t>45.6</a:t>
                      </a:r>
                      <a:endParaRPr b="1"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90000"/>
                          </a:solidFill>
                        </a:rPr>
                        <a:t>38.3</a:t>
                      </a:r>
                      <a:endParaRPr b="1"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29.3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90000"/>
                          </a:solidFill>
                        </a:rPr>
                        <a:t>34.8</a:t>
                      </a:r>
                      <a:endParaRPr b="1"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90000"/>
                          </a:solidFill>
                        </a:rPr>
                        <a:t>37.4</a:t>
                      </a:r>
                      <a:endParaRPr b="1"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90000"/>
                          </a:solidFill>
                        </a:rPr>
                        <a:t>38.5</a:t>
                      </a:r>
                      <a:endParaRPr b="1"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82.2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EEG-Inception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43.4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35.1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30.9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28.8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32.7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33.7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70.9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43"/>
          <p:cNvSpPr txBox="1"/>
          <p:nvPr/>
        </p:nvSpPr>
        <p:spPr>
          <a:xfrm>
            <a:off x="1168200" y="1318275"/>
            <a:ext cx="68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Accuracy of Models Trained on Dimensionality-Reduction Datasets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Autoencoder</a:t>
            </a:r>
            <a:endParaRPr sz="2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1" name="Google Shape;321;p45"/>
          <p:cNvGraphicFramePr/>
          <p:nvPr/>
        </p:nvGraphicFramePr>
        <p:xfrm>
          <a:off x="1227063" y="136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{E368ABB9-2635-4C0C-A5D1-F271998A543F}</a:tableStyleId>
              </a:tblPr>
              <a:tblGrid>
                <a:gridCol w="1293450"/>
                <a:gridCol w="1293450"/>
                <a:gridCol w="1293450"/>
                <a:gridCol w="1293450"/>
                <a:gridCol w="1293450"/>
              </a:tblGrid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Validation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Autoencoder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(30)</a:t>
                      </a:r>
                      <a:endParaRPr b="1"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Baseline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(128)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Autoencoder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(30)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Baseline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(128)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Shallow ConvNet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75.76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91.9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73.75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85.3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Deep ConvNet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72.16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86.3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68.39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83.1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EEGNet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68.29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82.2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65.98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82.2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EEG-Inception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66.51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74.8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64.76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70.9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Convergence</a:t>
            </a:r>
            <a:endParaRPr/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50" y="2316854"/>
            <a:ext cx="2761850" cy="185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4725" y="2939412"/>
            <a:ext cx="2677187" cy="18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625" y="747675"/>
            <a:ext cx="2586297" cy="18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2999" y="2939400"/>
            <a:ext cx="2761852" cy="19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Channel Selection</a:t>
            </a:r>
            <a:endParaRPr sz="2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Google Shape;340;p48"/>
          <p:cNvGraphicFramePr/>
          <p:nvPr/>
        </p:nvGraphicFramePr>
        <p:xfrm>
          <a:off x="1257313" y="182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{E368ABB9-2635-4C0C-A5D1-F271998A543F}</a:tableStyleId>
              </a:tblPr>
              <a:tblGrid>
                <a:gridCol w="1104900"/>
                <a:gridCol w="1104900"/>
                <a:gridCol w="1104900"/>
                <a:gridCol w="1104900"/>
                <a:gridCol w="1104900"/>
                <a:gridCol w="1104900"/>
              </a:tblGrid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Frontal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(52)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Temporal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(20)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Parietal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(57)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Occipital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(24)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Baseline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(128)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Shallow ConvNet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80.0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39.4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88.2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66.3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91.9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Deep ConvNet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74.1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51.0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81.6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56.7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86.3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EEGNet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77.8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60.6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85.9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58.7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82.2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EEG-Inception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61.9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49.2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74.8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52.6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74.8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41" name="Google Shape;341;p48"/>
          <p:cNvSpPr txBox="1"/>
          <p:nvPr/>
        </p:nvSpPr>
        <p:spPr>
          <a:xfrm>
            <a:off x="1168200" y="1318275"/>
            <a:ext cx="68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Validation Accuracy of Models Trained on Channel-Selection Datasets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ConvNet</a:t>
            </a:r>
            <a:endParaRPr/>
          </a:p>
        </p:txBody>
      </p:sp>
      <p:pic>
        <p:nvPicPr>
          <p:cNvPr id="347" name="Google Shape;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01" y="2297401"/>
            <a:ext cx="2850001" cy="19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176" y="922496"/>
            <a:ext cx="2850001" cy="18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677" y="2297400"/>
            <a:ext cx="2889973" cy="19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6360" y="2889375"/>
            <a:ext cx="2825089" cy="18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</a:t>
            </a:r>
            <a:r>
              <a:rPr lang="en"/>
              <a:t> ConvNet</a:t>
            </a:r>
            <a:endParaRPr/>
          </a:p>
        </p:txBody>
      </p:sp>
      <p:pic>
        <p:nvPicPr>
          <p:cNvPr id="356" name="Google Shape;356;p50"/>
          <p:cNvPicPr preferRelativeResize="0"/>
          <p:nvPr/>
        </p:nvPicPr>
        <p:blipFill rotWithShape="1">
          <a:blip r:embed="rId3">
            <a:alphaModFix/>
          </a:blip>
          <a:srcRect b="-3132" l="0" r="0" t="-6002"/>
          <a:stretch/>
        </p:blipFill>
        <p:spPr>
          <a:xfrm>
            <a:off x="278800" y="2128725"/>
            <a:ext cx="2850000" cy="22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 rotWithShape="1">
          <a:blip r:embed="rId4">
            <a:alphaModFix/>
          </a:blip>
          <a:srcRect b="2235" l="0" r="0" t="2235"/>
          <a:stretch/>
        </p:blipFill>
        <p:spPr>
          <a:xfrm>
            <a:off x="6190176" y="922496"/>
            <a:ext cx="2850000" cy="18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 rotWithShape="1">
          <a:blip r:embed="rId5">
            <a:alphaModFix/>
          </a:blip>
          <a:srcRect b="1969" l="0" r="0" t="1978"/>
          <a:stretch/>
        </p:blipFill>
        <p:spPr>
          <a:xfrm>
            <a:off x="3240677" y="2297400"/>
            <a:ext cx="2889972" cy="19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0"/>
          <p:cNvPicPr preferRelativeResize="0"/>
          <p:nvPr/>
        </p:nvPicPr>
        <p:blipFill rotWithShape="1">
          <a:blip r:embed="rId6">
            <a:alphaModFix/>
          </a:blip>
          <a:srcRect b="2207" l="0" r="0" t="2207"/>
          <a:stretch/>
        </p:blipFill>
        <p:spPr>
          <a:xfrm>
            <a:off x="6166360" y="2889375"/>
            <a:ext cx="2825089" cy="18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</a:t>
            </a:r>
            <a:r>
              <a:rPr lang="en"/>
              <a:t>Net</a:t>
            </a:r>
            <a:endParaRPr/>
          </a:p>
        </p:txBody>
      </p:sp>
      <p:pic>
        <p:nvPicPr>
          <p:cNvPr id="365" name="Google Shape;365;p51"/>
          <p:cNvPicPr preferRelativeResize="0"/>
          <p:nvPr/>
        </p:nvPicPr>
        <p:blipFill rotWithShape="1">
          <a:blip r:embed="rId3">
            <a:alphaModFix/>
          </a:blip>
          <a:srcRect b="-5821" l="0" r="0" t="-3611"/>
          <a:stretch/>
        </p:blipFill>
        <p:spPr>
          <a:xfrm>
            <a:off x="278800" y="2146750"/>
            <a:ext cx="2850001" cy="22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0175" y="835750"/>
            <a:ext cx="2850000" cy="20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 rotWithShape="1">
          <a:blip r:embed="rId5">
            <a:alphaModFix/>
          </a:blip>
          <a:srcRect b="-2880" l="0" r="0" t="0"/>
          <a:stretch/>
        </p:blipFill>
        <p:spPr>
          <a:xfrm>
            <a:off x="3240675" y="2215500"/>
            <a:ext cx="2889974" cy="21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6350" y="2882375"/>
            <a:ext cx="2825100" cy="204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7800" y="624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Shallow &amp; Deep ConvNet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00" y="1455700"/>
            <a:ext cx="3251574" cy="301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450" y="1455700"/>
            <a:ext cx="3251576" cy="3611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1404750" y="4516775"/>
            <a:ext cx="20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Shallow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5474438" y="1055500"/>
            <a:ext cx="208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Deep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EEG-Inception</a:t>
            </a:r>
            <a:endParaRPr/>
          </a:p>
        </p:txBody>
      </p:sp>
      <p:pic>
        <p:nvPicPr>
          <p:cNvPr id="374" name="Google Shape;374;p52"/>
          <p:cNvPicPr preferRelativeResize="0"/>
          <p:nvPr/>
        </p:nvPicPr>
        <p:blipFill rotWithShape="1">
          <a:blip r:embed="rId3">
            <a:alphaModFix/>
          </a:blip>
          <a:srcRect b="-8282" l="0" r="0" t="-2447"/>
          <a:stretch/>
        </p:blipFill>
        <p:spPr>
          <a:xfrm>
            <a:off x="278800" y="2197500"/>
            <a:ext cx="2849999" cy="22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2"/>
          <p:cNvPicPr preferRelativeResize="0"/>
          <p:nvPr/>
        </p:nvPicPr>
        <p:blipFill rotWithShape="1">
          <a:blip r:embed="rId4">
            <a:alphaModFix/>
          </a:blip>
          <a:srcRect b="-681" l="0" r="0" t="-2528"/>
          <a:stretch/>
        </p:blipFill>
        <p:spPr>
          <a:xfrm>
            <a:off x="6190175" y="822600"/>
            <a:ext cx="2849999" cy="20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0675" y="2244925"/>
            <a:ext cx="2889974" cy="20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 rotWithShape="1">
          <a:blip r:embed="rId6">
            <a:alphaModFix/>
          </a:blip>
          <a:srcRect b="2496" l="0" r="0" t="0"/>
          <a:stretch/>
        </p:blipFill>
        <p:spPr>
          <a:xfrm>
            <a:off x="6166350" y="2916200"/>
            <a:ext cx="2825100" cy="1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2" name="Google Shape;382;p53"/>
          <p:cNvGraphicFramePr/>
          <p:nvPr/>
        </p:nvGraphicFramePr>
        <p:xfrm>
          <a:off x="1257313" y="182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{E368ABB9-2635-4C0C-A5D1-F271998A543F}</a:tableStyleId>
              </a:tblPr>
              <a:tblGrid>
                <a:gridCol w="1104900"/>
                <a:gridCol w="1104900"/>
                <a:gridCol w="1104900"/>
                <a:gridCol w="1104900"/>
                <a:gridCol w="1104900"/>
                <a:gridCol w="1104900"/>
              </a:tblGrid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Frontal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(52)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Temporal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(20)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Parietal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(57)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Occipital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(24)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Baseline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(128)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Shallow ConvNet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67.9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90000"/>
                          </a:solidFill>
                        </a:rPr>
                        <a:t>56.5</a:t>
                      </a:r>
                      <a:endParaRPr b="1"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38761D"/>
                          </a:solidFill>
                        </a:rPr>
                        <a:t>82.1</a:t>
                      </a:r>
                      <a:endParaRPr b="1" i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62.0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85.3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Deep ConvNet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66.3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49.2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rgbClr val="38761D"/>
                          </a:solidFill>
                        </a:rPr>
                        <a:t>76.5</a:t>
                      </a:r>
                      <a:endParaRPr i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54.1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83.1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EEGNet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74.1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56.1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rgbClr val="38761D"/>
                          </a:solidFill>
                        </a:rPr>
                        <a:t>78.7</a:t>
                      </a:r>
                      <a:endParaRPr i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56.9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82.2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EEG-Inception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58.7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46.9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rgbClr val="38761D"/>
                          </a:solidFill>
                        </a:rPr>
                        <a:t>69.6</a:t>
                      </a:r>
                      <a:endParaRPr i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48.3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</a:rPr>
                        <a:t>70.9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83" name="Google Shape;383;p53"/>
          <p:cNvSpPr txBox="1"/>
          <p:nvPr/>
        </p:nvSpPr>
        <p:spPr>
          <a:xfrm>
            <a:off x="1168200" y="1318275"/>
            <a:ext cx="68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Accuracy of Models Trained on Channel-Selection Datasets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Reduction</a:t>
            </a:r>
            <a:endParaRPr/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729450" y="1926475"/>
            <a:ext cx="5652000" cy="25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PCA &amp; KPCA: </a:t>
            </a:r>
            <a:endParaRPr sz="1500"/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Poor test performance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Transforms time-series data spatially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KPCA was done on each sample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Very memory intensive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Autoencoder:</a:t>
            </a:r>
            <a:endParaRPr sz="1500"/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Good test performance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Likely captures temporal relationships between samples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Very slow to train</a:t>
            </a:r>
            <a:endParaRPr sz="1500"/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925" y="1774072"/>
            <a:ext cx="1200725" cy="1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925" y="3245942"/>
            <a:ext cx="1200725" cy="119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Selection</a:t>
            </a:r>
            <a:endParaRPr/>
          </a:p>
        </p:txBody>
      </p:sp>
      <p:sp>
        <p:nvSpPr>
          <p:cNvPr id="402" name="Google Shape;402;p56"/>
          <p:cNvSpPr txBox="1"/>
          <p:nvPr>
            <p:ph idx="1" type="body"/>
          </p:nvPr>
        </p:nvSpPr>
        <p:spPr>
          <a:xfrm>
            <a:off x="729450" y="23069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Parietal, frontal lobes most successful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Next Questions: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Channel count?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Proximity to motor cortex?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Continued our investigation into the parietal lobe</a:t>
            </a:r>
            <a:endParaRPr sz="1500"/>
          </a:p>
        </p:txBody>
      </p:sp>
      <p:sp>
        <p:nvSpPr>
          <p:cNvPr id="403" name="Google Shape;403;p56"/>
          <p:cNvSpPr txBox="1"/>
          <p:nvPr>
            <p:ph idx="2" type="body"/>
          </p:nvPr>
        </p:nvSpPr>
        <p:spPr>
          <a:xfrm>
            <a:off x="4816454" y="19423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channels contribute most to the parietal subset accuracy?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Baseline: 	82.1%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CCP4h: 	</a:t>
            </a:r>
            <a:r>
              <a:rPr lang="en">
                <a:solidFill>
                  <a:srgbClr val="990000"/>
                </a:solidFill>
              </a:rPr>
              <a:t>-19.5%</a:t>
            </a:r>
            <a:r>
              <a:rPr lang="en"/>
              <a:t>	61.6%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CP2:		</a:t>
            </a:r>
            <a:r>
              <a:rPr lang="en">
                <a:solidFill>
                  <a:srgbClr val="A61C00"/>
                </a:solidFill>
              </a:rPr>
              <a:t>-17.0%</a:t>
            </a:r>
            <a:r>
              <a:rPr lang="en"/>
              <a:t>	65.1%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CCP2h: 	</a:t>
            </a:r>
            <a:r>
              <a:rPr lang="en">
                <a:solidFill>
                  <a:srgbClr val="B45F06"/>
                </a:solidFill>
              </a:rPr>
              <a:t>-16.6%</a:t>
            </a:r>
            <a:r>
              <a:rPr lang="en"/>
              <a:t>	65.5%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CCP3h: 	</a:t>
            </a:r>
            <a:r>
              <a:rPr lang="en">
                <a:solidFill>
                  <a:srgbClr val="B45F06"/>
                </a:solidFill>
              </a:rPr>
              <a:t>-16.2%</a:t>
            </a:r>
            <a:r>
              <a:rPr lang="en"/>
              <a:t>	65.9%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CCP1h: 	</a:t>
            </a:r>
            <a:r>
              <a:rPr lang="en">
                <a:solidFill>
                  <a:srgbClr val="7F6000"/>
                </a:solidFill>
              </a:rPr>
              <a:t>-</a:t>
            </a:r>
            <a:r>
              <a:rPr lang="en">
                <a:solidFill>
                  <a:srgbClr val="BF9000"/>
                </a:solidFill>
              </a:rPr>
              <a:t>15.3%</a:t>
            </a:r>
            <a:r>
              <a:rPr lang="en"/>
              <a:t>	66.8%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5:		-36.2%	45.9%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Selection</a:t>
            </a:r>
            <a:endParaRPr/>
          </a:p>
        </p:txBody>
      </p:sp>
      <p:pic>
        <p:nvPicPr>
          <p:cNvPr id="409" name="Google Shape;4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876425"/>
            <a:ext cx="3774300" cy="243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57"/>
          <p:cNvGrpSpPr/>
          <p:nvPr/>
        </p:nvGrpSpPr>
        <p:grpSpPr>
          <a:xfrm>
            <a:off x="424634" y="2011417"/>
            <a:ext cx="4078995" cy="2958978"/>
            <a:chOff x="729450" y="2333625"/>
            <a:chExt cx="3661575" cy="2637001"/>
          </a:xfrm>
        </p:grpSpPr>
        <p:pic>
          <p:nvPicPr>
            <p:cNvPr id="411" name="Google Shape;411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9450" y="3600400"/>
              <a:ext cx="1401599" cy="1370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57"/>
            <p:cNvPicPr preferRelativeResize="0"/>
            <p:nvPr/>
          </p:nvPicPr>
          <p:blipFill rotWithShape="1">
            <a:blip r:embed="rId4">
              <a:alphaModFix/>
            </a:blip>
            <a:srcRect b="32734" l="30511" r="34863" t="53891"/>
            <a:stretch/>
          </p:blipFill>
          <p:spPr>
            <a:xfrm>
              <a:off x="1822417" y="2342124"/>
              <a:ext cx="2553884" cy="964400"/>
            </a:xfrm>
            <a:prstGeom prst="rect">
              <a:avLst/>
            </a:prstGeom>
            <a:noFill/>
            <a:ln cap="flat" cmpd="sng" w="19050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13" name="Google Shape;413;p57"/>
            <p:cNvPicPr preferRelativeResize="0"/>
            <p:nvPr/>
          </p:nvPicPr>
          <p:blipFill rotWithShape="1">
            <a:blip r:embed="rId4">
              <a:alphaModFix/>
            </a:blip>
            <a:srcRect b="34135" l="30182" r="39915" t="53353"/>
            <a:stretch/>
          </p:blipFill>
          <p:spPr>
            <a:xfrm>
              <a:off x="1157300" y="4329125"/>
              <a:ext cx="419099" cy="171450"/>
            </a:xfrm>
            <a:prstGeom prst="rect">
              <a:avLst/>
            </a:prstGeom>
            <a:noFill/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414" name="Google Shape;414;p57"/>
            <p:cNvCxnSpPr/>
            <p:nvPr/>
          </p:nvCxnSpPr>
          <p:spPr>
            <a:xfrm flipH="1">
              <a:off x="1154825" y="2333625"/>
              <a:ext cx="659700" cy="1995300"/>
            </a:xfrm>
            <a:prstGeom prst="straightConnector1">
              <a:avLst/>
            </a:prstGeom>
            <a:noFill/>
            <a:ln cap="flat" cmpd="sng" w="9525">
              <a:solidFill>
                <a:srgbClr val="99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57"/>
            <p:cNvCxnSpPr/>
            <p:nvPr/>
          </p:nvCxnSpPr>
          <p:spPr>
            <a:xfrm flipH="1">
              <a:off x="1586025" y="3317075"/>
              <a:ext cx="2805000" cy="1178700"/>
            </a:xfrm>
            <a:prstGeom prst="straightConnector1">
              <a:avLst/>
            </a:prstGeom>
            <a:noFill/>
            <a:ln cap="flat" cmpd="sng" w="9525">
              <a:solidFill>
                <a:srgbClr val="99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7800" y="5716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Shallow &amp; Deep ConvNet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4" name="Google Shape;114;p17"/>
          <p:cNvGraphicFramePr/>
          <p:nvPr/>
        </p:nvGraphicFramePr>
        <p:xfrm>
          <a:off x="4697925" y="215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{E368ABB9-2635-4C0C-A5D1-F271998A543F}</a:tableStyleId>
              </a:tblPr>
              <a:tblGrid>
                <a:gridCol w="946125"/>
                <a:gridCol w="946125"/>
                <a:gridCol w="946125"/>
                <a:gridCol w="946125"/>
              </a:tblGrid>
              <a:tr h="40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FBCSP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Shallow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Deep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60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r>
                        <a:rPr lang="en" sz="1000"/>
                        <a:t>-f</a:t>
                      </a:r>
                      <a:r>
                        <a:rPr baseline="-25000" lang="en" sz="1000"/>
                        <a:t>end </a:t>
                      </a:r>
                      <a:r>
                        <a:rPr lang="en" sz="1000"/>
                        <a:t>Hz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92</a:t>
                      </a:r>
                      <a:r>
                        <a:rPr b="1" lang="en"/>
                        <a:t>.5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0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4-f</a:t>
                      </a:r>
                      <a:r>
                        <a:rPr baseline="-25000" lang="en" sz="1000"/>
                        <a:t>end </a:t>
                      </a:r>
                      <a:r>
                        <a:rPr lang="en" sz="1000"/>
                        <a:t>Hz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93.0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5" name="Google Shape;115;p17"/>
          <p:cNvSpPr txBox="1"/>
          <p:nvPr/>
        </p:nvSpPr>
        <p:spPr>
          <a:xfrm>
            <a:off x="6211925" y="1754650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Results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875250" y="2090900"/>
            <a:ext cx="2982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Key Strategies: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Cropped training strategy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 pass filtering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BatchNorm and ELU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7800" y="6793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</a:t>
            </a:r>
            <a:r>
              <a:rPr lang="en"/>
              <a:t>EEGNet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10100"/>
            <a:ext cx="6255224" cy="35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7800" y="650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EEGNet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25" y="1473550"/>
            <a:ext cx="7500349" cy="33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7800" y="6331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</a:t>
            </a:r>
            <a:r>
              <a:rPr lang="en"/>
              <a:t>EEG-Inception 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75" y="1168375"/>
            <a:ext cx="3378451" cy="36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126" y="1634450"/>
            <a:ext cx="4894475" cy="2738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7800" y="6073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EEG-Inception 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486" y="1476025"/>
            <a:ext cx="5725025" cy="32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